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</p:sldIdLst>
  <p:sldSz cy="6858000" cx="9144000"/>
  <p:notesSz cx="7086600" cy="93726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4016375" y="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36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36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36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36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36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90270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4016375" y="890270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b" bIns="47150" lIns="94300" rIns="94300" tIns="471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/>
          <p:nvPr>
            <p:ph idx="2" type="sldImg"/>
          </p:nvPr>
        </p:nvSpPr>
        <p:spPr>
          <a:xfrm>
            <a:off x="1200150" y="703262"/>
            <a:ext cx="4686300" cy="35148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944562" y="4451350"/>
            <a:ext cx="5197500" cy="4218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0" name="Shape 100"/>
          <p:cNvSpPr txBox="1"/>
          <p:nvPr>
            <p:ph idx="12" type="sldNum"/>
          </p:nvPr>
        </p:nvSpPr>
        <p:spPr>
          <a:xfrm>
            <a:off x="4016375" y="8902700"/>
            <a:ext cx="3070200" cy="469800"/>
          </a:xfrm>
          <a:prstGeom prst="rect">
            <a:avLst/>
          </a:prstGeom>
        </p:spPr>
        <p:txBody>
          <a:bodyPr anchorCtr="0" anchor="b" bIns="47150" lIns="94300" rIns="94300" tIns="4715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r-HT"/>
              <a:t>‹#›</a:t>
            </a:fld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/>
          <p:nvPr>
            <p:ph idx="12" type="sldNum"/>
          </p:nvPr>
        </p:nvSpPr>
        <p:spPr>
          <a:xfrm>
            <a:off x="4016375" y="890270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b" bIns="47150" lIns="94300" rIns="94300" tIns="471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  <p:sp>
        <p:nvSpPr>
          <p:cNvPr id="171" name="Shape 171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2" name="Shape 172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7150" lIns="94300" rIns="94300" tIns="471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9" name="Shape 179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/>
          <p:nvPr>
            <p:ph idx="12" type="sldNum"/>
          </p:nvPr>
        </p:nvSpPr>
        <p:spPr>
          <a:xfrm>
            <a:off x="4016375" y="890270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b" bIns="47150" lIns="94300" rIns="94300" tIns="471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  <p:sp>
        <p:nvSpPr>
          <p:cNvPr id="185" name="Shape 185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6" name="Shape 186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7150" lIns="94300" rIns="94300" tIns="471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/>
          <p:nvPr>
            <p:ph idx="12" type="sldNum"/>
          </p:nvPr>
        </p:nvSpPr>
        <p:spPr>
          <a:xfrm>
            <a:off x="4016375" y="890270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b" bIns="47150" lIns="94300" rIns="94300" tIns="471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  <p:sp>
        <p:nvSpPr>
          <p:cNvPr id="193" name="Shape 193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4" name="Shape 194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7150" lIns="94300" rIns="94300" tIns="471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/>
          <p:nvPr>
            <p:ph idx="12" type="sldNum"/>
          </p:nvPr>
        </p:nvSpPr>
        <p:spPr>
          <a:xfrm>
            <a:off x="4016375" y="890270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b" bIns="47150" lIns="94300" rIns="94300" tIns="471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  <p:sp>
        <p:nvSpPr>
          <p:cNvPr id="201" name="Shape 201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2" name="Shape 202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7150" lIns="94300" rIns="94300" tIns="471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9" name="Shape 209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6" name="Shape 216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3" name="Shape 223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9" name="Shape 229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/>
          <p:nvPr>
            <p:ph idx="12" type="sldNum"/>
          </p:nvPr>
        </p:nvSpPr>
        <p:spPr>
          <a:xfrm>
            <a:off x="4016375" y="890270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b" bIns="47150" lIns="94300" rIns="94300" tIns="471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  <p:sp>
        <p:nvSpPr>
          <p:cNvPr id="236" name="Shape 236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7" name="Shape 237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7150" lIns="94300" rIns="94300" tIns="471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idx="12" type="sldNum"/>
          </p:nvPr>
        </p:nvSpPr>
        <p:spPr>
          <a:xfrm>
            <a:off x="4016375" y="890270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b" bIns="47150" lIns="94300" rIns="94300" tIns="471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  <p:sp>
        <p:nvSpPr>
          <p:cNvPr id="107" name="Shape 107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7150" lIns="94300" rIns="94300" tIns="471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/>
          <p:nvPr>
            <p:ph idx="12" type="sldNum"/>
          </p:nvPr>
        </p:nvSpPr>
        <p:spPr>
          <a:xfrm>
            <a:off x="4016375" y="890270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b" bIns="47150" lIns="94300" rIns="94300" tIns="471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  <p:sp>
        <p:nvSpPr>
          <p:cNvPr id="244" name="Shape 244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7150" lIns="94300" rIns="94300" tIns="471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/>
          <p:nvPr>
            <p:ph idx="12" type="sldNum"/>
          </p:nvPr>
        </p:nvSpPr>
        <p:spPr>
          <a:xfrm>
            <a:off x="4016375" y="890270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b" bIns="47150" lIns="94300" rIns="94300" tIns="471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  <p:sp>
        <p:nvSpPr>
          <p:cNvPr id="252" name="Shape 252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3" name="Shape 253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7150" lIns="94300" rIns="94300" tIns="471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/>
          <p:nvPr>
            <p:ph idx="12" type="sldNum"/>
          </p:nvPr>
        </p:nvSpPr>
        <p:spPr>
          <a:xfrm>
            <a:off x="4016375" y="890270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b" bIns="47150" lIns="94300" rIns="94300" tIns="471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  <p:sp>
        <p:nvSpPr>
          <p:cNvPr id="261" name="Shape 261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2" name="Shape 262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7150" lIns="94300" rIns="94300" tIns="471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/>
          <p:nvPr>
            <p:ph idx="12" type="sldNum"/>
          </p:nvPr>
        </p:nvSpPr>
        <p:spPr>
          <a:xfrm>
            <a:off x="4016375" y="890270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b" bIns="47150" lIns="94300" rIns="94300" tIns="471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  <p:sp>
        <p:nvSpPr>
          <p:cNvPr id="269" name="Shape 269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0" name="Shape 270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7150" lIns="94300" rIns="94300" tIns="471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 txBox="1"/>
          <p:nvPr>
            <p:ph idx="12" type="sldNum"/>
          </p:nvPr>
        </p:nvSpPr>
        <p:spPr>
          <a:xfrm>
            <a:off x="4016375" y="890270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b" bIns="47150" lIns="94300" rIns="94300" tIns="471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  <p:sp>
        <p:nvSpPr>
          <p:cNvPr id="277" name="Shape 277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8" name="Shape 278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7150" lIns="94300" rIns="94300" tIns="471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/>
          <p:nvPr>
            <p:ph idx="12" type="sldNum"/>
          </p:nvPr>
        </p:nvSpPr>
        <p:spPr>
          <a:xfrm>
            <a:off x="4016375" y="890270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b" bIns="47150" lIns="94300" rIns="94300" tIns="471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  <p:sp>
        <p:nvSpPr>
          <p:cNvPr id="285" name="Shape 285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6" name="Shape 286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7150" lIns="94300" rIns="94300" tIns="471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/>
          <p:nvPr>
            <p:ph idx="12" type="sldNum"/>
          </p:nvPr>
        </p:nvSpPr>
        <p:spPr>
          <a:xfrm>
            <a:off x="4016375" y="890270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b" bIns="47150" lIns="94300" rIns="94300" tIns="471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  <p:sp>
        <p:nvSpPr>
          <p:cNvPr id="296" name="Shape 296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7" name="Shape 297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7150" lIns="94300" rIns="94300" tIns="471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/>
          <p:cNvSpPr txBox="1"/>
          <p:nvPr>
            <p:ph idx="12" type="sldNum"/>
          </p:nvPr>
        </p:nvSpPr>
        <p:spPr>
          <a:xfrm>
            <a:off x="4016375" y="890270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b" bIns="47150" lIns="94300" rIns="94300" tIns="471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  <p:sp>
        <p:nvSpPr>
          <p:cNvPr id="304" name="Shape 304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5" name="Shape 305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7150" lIns="94300" rIns="94300" tIns="471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idx="12" type="sldNum"/>
          </p:nvPr>
        </p:nvSpPr>
        <p:spPr>
          <a:xfrm>
            <a:off x="4016375" y="890270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b" bIns="47150" lIns="94300" rIns="94300" tIns="471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  <p:sp>
        <p:nvSpPr>
          <p:cNvPr id="115" name="Shape 115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7150" lIns="94300" rIns="94300" tIns="471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idx="12" type="sldNum"/>
          </p:nvPr>
        </p:nvSpPr>
        <p:spPr>
          <a:xfrm>
            <a:off x="4016375" y="890270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b" bIns="47150" lIns="94300" rIns="94300" tIns="471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  <p:sp>
        <p:nvSpPr>
          <p:cNvPr id="123" name="Shape 123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7150" lIns="94300" rIns="94300" tIns="471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>
            <p:ph idx="12" type="sldNum"/>
          </p:nvPr>
        </p:nvSpPr>
        <p:spPr>
          <a:xfrm>
            <a:off x="4016375" y="890270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b" bIns="47150" lIns="94300" rIns="94300" tIns="471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  <p:sp>
        <p:nvSpPr>
          <p:cNvPr id="131" name="Shape 131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7150" lIns="94300" rIns="94300" tIns="471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>
            <p:ph idx="12" type="sldNum"/>
          </p:nvPr>
        </p:nvSpPr>
        <p:spPr>
          <a:xfrm>
            <a:off x="4016375" y="890270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b" bIns="47150" lIns="94300" rIns="94300" tIns="471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  <p:sp>
        <p:nvSpPr>
          <p:cNvPr id="139" name="Shape 139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7150" lIns="94300" rIns="94300" tIns="471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>
            <p:ph idx="12" type="sldNum"/>
          </p:nvPr>
        </p:nvSpPr>
        <p:spPr>
          <a:xfrm>
            <a:off x="4016375" y="890270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b" bIns="47150" lIns="94300" rIns="94300" tIns="471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  <p:sp>
        <p:nvSpPr>
          <p:cNvPr id="147" name="Shape 147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7150" lIns="94300" rIns="94300" tIns="471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>
            <p:ph idx="12" type="sldNum"/>
          </p:nvPr>
        </p:nvSpPr>
        <p:spPr>
          <a:xfrm>
            <a:off x="4016375" y="890270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b" bIns="47150" lIns="94300" rIns="94300" tIns="471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  <p:sp>
        <p:nvSpPr>
          <p:cNvPr id="155" name="Shape 155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7150" lIns="94300" rIns="94300" tIns="471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>
            <p:ph idx="12" type="sldNum"/>
          </p:nvPr>
        </p:nvSpPr>
        <p:spPr>
          <a:xfrm>
            <a:off x="4016375" y="8902700"/>
            <a:ext cx="3070224" cy="469899"/>
          </a:xfrm>
          <a:prstGeom prst="rect">
            <a:avLst/>
          </a:prstGeom>
          <a:noFill/>
          <a:ln>
            <a:noFill/>
          </a:ln>
        </p:spPr>
        <p:txBody>
          <a:bodyPr anchorCtr="0" anchor="b" bIns="47150" lIns="94300" rIns="94300" tIns="471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  <p:sp>
        <p:nvSpPr>
          <p:cNvPr id="163" name="Shape 163"/>
          <p:cNvSpPr/>
          <p:nvPr>
            <p:ph idx="2" type="sldImg"/>
          </p:nvPr>
        </p:nvSpPr>
        <p:spPr>
          <a:xfrm>
            <a:off x="1200150" y="703262"/>
            <a:ext cx="4686300" cy="351472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4" name="Shape 164"/>
          <p:cNvSpPr txBox="1"/>
          <p:nvPr>
            <p:ph idx="1" type="body"/>
          </p:nvPr>
        </p:nvSpPr>
        <p:spPr>
          <a:xfrm>
            <a:off x="944562" y="4451350"/>
            <a:ext cx="5197474" cy="421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7150" lIns="94300" rIns="94300" tIns="471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640"/>
              </a:spcBef>
              <a:buClr>
                <a:srgbClr val="888888"/>
              </a:buClr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560"/>
              </a:spcBef>
              <a:buClr>
                <a:srgbClr val="888888"/>
              </a:buClr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80"/>
              </a:spcBef>
              <a:buClr>
                <a:srgbClr val="888888"/>
              </a:buClr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Shape 7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280"/>
              </a:spcBef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24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80" name="Shape 80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280"/>
              </a:spcBef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24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Shape 82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Shape 8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87" name="Shape 87"/>
          <p:cNvSpPr txBox="1"/>
          <p:nvPr>
            <p:ph idx="1" type="body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Shape 88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9" name="Shape 8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0" name="Shape 9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93" name="Shape 93"/>
          <p:cNvSpPr txBox="1"/>
          <p:nvPr>
            <p:ph idx="1" type="body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4" name="Shape 94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5" name="Shape 9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6" name="Shape 9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dgm">
  <p:cSld name="Title and Diagram or Organization Char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29" name="Shape 29"/>
          <p:cNvSpPr/>
          <p:nvPr>
            <p:ph idx="2" type="dgm"/>
          </p:nvPr>
        </p:nvSpPr>
        <p:spPr>
          <a:xfrm>
            <a:off x="457200" y="1719263"/>
            <a:ext cx="8229600" cy="44116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0" type="dt"/>
          </p:nvPr>
        </p:nvSpPr>
        <p:spPr>
          <a:xfrm>
            <a:off x="457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OverTx">
  <p:cSld name="Title and Content over 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x="457200" y="1719263"/>
            <a:ext cx="8229600" cy="212883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2" type="body"/>
          </p:nvPr>
        </p:nvSpPr>
        <p:spPr>
          <a:xfrm>
            <a:off x="457200" y="4000500"/>
            <a:ext cx="8229600" cy="21304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0" type="dt"/>
          </p:nvPr>
        </p:nvSpPr>
        <p:spPr>
          <a:xfrm>
            <a:off x="457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2" type="sldNum"/>
          </p:nvPr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360"/>
              </a:spcBef>
              <a:buClr>
                <a:srgbClr val="888888"/>
              </a:buClr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20"/>
              </a:spcBef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33350" lvl="1" marL="74295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2" type="body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33350" lvl="1" marL="74295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6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58750" lvl="1" marL="74295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14300" lvl="2" marL="1143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600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20574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6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58750" lvl="1" marL="74295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14300" lvl="2" marL="1143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600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20574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64" name="Shape 64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Shape 6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0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03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02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5.jpg"/><Relationship Id="rId4" Type="http://schemas.openxmlformats.org/officeDocument/2006/relationships/hyperlink" Target="https://www.searates.com/port/miragoane_ht.htm" TargetMode="External"/><Relationship Id="rId5" Type="http://schemas.openxmlformats.org/officeDocument/2006/relationships/hyperlink" Target="https://www.searates.com/port/miragoane_ht.htm" TargetMode="External"/><Relationship Id="rId6" Type="http://schemas.openxmlformats.org/officeDocument/2006/relationships/hyperlink" Target="https://www.searates.com/port/miragoane_ht.htm" TargetMode="Externa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04.jp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x="457200" y="122238"/>
            <a:ext cx="7543800" cy="1295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fr-HT" sz="4800">
                <a:solidFill>
                  <a:srgbClr val="073763"/>
                </a:solidFill>
              </a:rPr>
              <a:t>CORRUPTION PORTUAIRE</a:t>
            </a:r>
          </a:p>
        </p:txBody>
      </p:sp>
      <p:sp>
        <p:nvSpPr>
          <p:cNvPr id="103" name="Shape 103"/>
          <p:cNvSpPr/>
          <p:nvPr>
            <p:ph idx="2" type="dgm"/>
          </p:nvPr>
        </p:nvSpPr>
        <p:spPr>
          <a:xfrm>
            <a:off x="457200" y="1719263"/>
            <a:ext cx="8229600" cy="4411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i="1" lang="fr-HT"/>
              <a:t>De notre correspondant en Haiti</a:t>
            </a:r>
          </a:p>
        </p:txBody>
      </p:sp>
      <p:sp>
        <p:nvSpPr>
          <p:cNvPr id="104" name="Shape 104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r-HT"/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CFE2F3"/>
        </a:solidFill>
      </p:bgPr>
    </p:bg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/>
          <p:nvPr>
            <p:ph type="title"/>
          </p:nvPr>
        </p:nvSpPr>
        <p:spPr>
          <a:xfrm>
            <a:off x="457200" y="0"/>
            <a:ext cx="75438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fr-HT" sz="3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OPR – Opérateurs Portuaires Réunis</a:t>
            </a:r>
          </a:p>
        </p:txBody>
      </p:sp>
      <p:sp>
        <p:nvSpPr>
          <p:cNvPr id="175" name="Shape 175"/>
          <p:cNvSpPr txBox="1"/>
          <p:nvPr>
            <p:ph idx="1" type="body"/>
          </p:nvPr>
        </p:nvSpPr>
        <p:spPr>
          <a:xfrm>
            <a:off x="457200" y="1219200"/>
            <a:ext cx="82296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Société Anonyme crée en Juillet 2009 </a:t>
            </a: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Noto Sans Symbols"/>
              <a:buNone/>
            </a:pPr>
            <a:r>
              <a:rPr b="0" i="0" lang="fr-HT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(Réf: Moniteur du 29 Octobre 2009, No. 120)</a:t>
            </a:r>
          </a:p>
          <a:p>
            <a:pPr indent="-342900" lvl="0" marL="342900" marR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obtenu le 29 Décembre 2009 un </a:t>
            </a:r>
            <a:r>
              <a:rPr b="0" i="0" lang="fr-HT" sz="26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contrat avec l’APN</a:t>
            </a: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pour opérer toutes les grues et débarquer 100% du cargo au quai public de P-au-P, </a:t>
            </a:r>
            <a:r>
              <a:rPr b="1" i="0" lang="fr-HT" sz="26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sans appel d’offre et sans l’aval de CEMEP.</a:t>
            </a:r>
          </a:p>
          <a:p>
            <a:pPr indent="-342900" lvl="0" marL="342900" marR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 secteur portuaire a été informé de ce </a:t>
            </a:r>
            <a:r>
              <a:rPr b="0" i="0" lang="fr-HT" sz="26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nouveau monopole</a:t>
            </a: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par un mémo de l’APN émis le 29 décembre 2009:  </a:t>
            </a:r>
            <a:r>
              <a:rPr b="1" i="0" lang="fr-HT" sz="26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OPR est désormais le seul autorisé a traiter 100% du cargo au quai public</a:t>
            </a:r>
            <a:r>
              <a:rPr b="1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indent="-342900" lvl="0" marL="342900" marR="0" rtl="0" algn="l">
              <a:spcBef>
                <a:spcPts val="52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Les actionnaires de OPR sont les même que les agents maritimes de l’AMARH.</a:t>
            </a:r>
          </a:p>
        </p:txBody>
      </p:sp>
      <p:sp>
        <p:nvSpPr>
          <p:cNvPr id="176" name="Shape 17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CFE2F3"/>
        </a:solid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Shape 18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1200" y="0"/>
            <a:ext cx="5791200" cy="6577659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Shape 182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CFE2F3"/>
        </a:solid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/>
          <p:nvPr>
            <p:ph type="title"/>
          </p:nvPr>
        </p:nvSpPr>
        <p:spPr>
          <a:xfrm>
            <a:off x="228600" y="0"/>
            <a:ext cx="7208837" cy="685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fr-HT" sz="3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OPR – Opérateurs Portuaires Réunis</a:t>
            </a:r>
          </a:p>
        </p:txBody>
      </p:sp>
      <p:sp>
        <p:nvSpPr>
          <p:cNvPr id="189" name="Shape 189"/>
          <p:cNvSpPr txBox="1"/>
          <p:nvPr>
            <p:ph idx="1" type="body"/>
          </p:nvPr>
        </p:nvSpPr>
        <p:spPr>
          <a:xfrm>
            <a:off x="914400" y="914400"/>
            <a:ext cx="7661275" cy="55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Noto Sans Symbols"/>
              <a:buNone/>
            </a:pPr>
            <a:r>
              <a:rPr b="0" i="0" lang="fr-HT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Actionnaires OPR: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Noto Sans Symbols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Édouard Baussan  		75 actions 	25%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Philippe Coles  			75 actions 	25%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Patrick Thebaud 			27 actions 	9%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Jean Claude Nadal  		18 actions		6%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Ronald Madsen 			18 actions		6%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Stéphane Vital 			15 actions		5%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Maurice Hogarth 		15 actions		5%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Jaffrey D'Adesky  		12 actions 	4%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Wilhelm Lemke 			12 actions		4%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Georges Roumain  		12 actions		4%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Christine Nadal Theard  		6 actions		2%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Eric Madsen  			12 actions		4%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Michael Lemke  			3 actions		1%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Harry Bretous 	 		3 actions		1%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Reginald Villard 			3 actions		1%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Noto Sans Symbols"/>
              <a:buNone/>
            </a:pPr>
            <a:r>
              <a:rPr b="0" i="0" lang="fr-HT" sz="21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Président de l’OPR:  Philippe Coles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24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CFE2F3"/>
        </a:solidFill>
      </p:bgPr>
    </p:bg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/>
          <p:nvPr>
            <p:ph type="title"/>
          </p:nvPr>
        </p:nvSpPr>
        <p:spPr>
          <a:xfrm>
            <a:off x="457200" y="122238"/>
            <a:ext cx="7543800" cy="868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fr-HT" sz="3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OPR – Opérateurs Portuaires Réunis</a:t>
            </a:r>
          </a:p>
        </p:txBody>
      </p:sp>
      <p:sp>
        <p:nvSpPr>
          <p:cNvPr id="197" name="Shape 197"/>
          <p:cNvSpPr txBox="1"/>
          <p:nvPr>
            <p:ph idx="1" type="body"/>
          </p:nvPr>
        </p:nvSpPr>
        <p:spPr>
          <a:xfrm>
            <a:off x="457200" y="1066800"/>
            <a:ext cx="82296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Depuis le séisme du 12 janvier 2010, l’OPR contrôle et opère 3 barges temporaires comme quai flottant pour débarquer des conteneurs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Une </a:t>
            </a:r>
            <a:r>
              <a:rPr b="0" i="0" lang="fr-HT" sz="32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surcharge de US $260.00</a:t>
            </a: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par conteneur est ajoutée sur les frais portuaires, les importateurs paient directement l’OPR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Apres le 3 aout 2015, APN rétablit le wharfage de $310.00 par conteneur mais continue à verser $100.00 par conteneur a l’OPR</a:t>
            </a:r>
          </a:p>
        </p:txBody>
      </p:sp>
      <p:sp>
        <p:nvSpPr>
          <p:cNvPr id="198" name="Shape 198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CFE2F3"/>
        </a:solidFill>
      </p:bgPr>
    </p:bg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/>
          <p:nvPr>
            <p:ph type="title"/>
          </p:nvPr>
        </p:nvSpPr>
        <p:spPr>
          <a:xfrm>
            <a:off x="457200" y="122238"/>
            <a:ext cx="7543800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fr-HT" sz="3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OPR – Opérateurs Portuaires Réunis</a:t>
            </a:r>
          </a:p>
        </p:txBody>
      </p:sp>
      <p:sp>
        <p:nvSpPr>
          <p:cNvPr id="205" name="Shape 205"/>
          <p:cNvSpPr txBox="1"/>
          <p:nvPr>
            <p:ph idx="1" type="body"/>
          </p:nvPr>
        </p:nvSpPr>
        <p:spPr>
          <a:xfrm>
            <a:off x="457200" y="1219200"/>
            <a:ext cx="8229600" cy="4911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Pendant que cette compagnie du cartel contrôle </a:t>
            </a:r>
            <a:r>
              <a:rPr b="0" i="0" lang="fr-HT" sz="32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100% de la manutention au Quai Public, la DECSA collecte 100% des charges de Surestarie (Démurrage)</a:t>
            </a: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pour tous les conteneurs.  Ces conteneurs sont aussi entreposés aux Terminaux Privés qui aussi appartiennent au Cartel de l’Amarh.</a:t>
            </a:r>
          </a:p>
        </p:txBody>
      </p:sp>
      <p:sp>
        <p:nvSpPr>
          <p:cNvPr id="206" name="Shape 20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CFE2F3"/>
        </a:solidFill>
      </p:bgPr>
    </p:bg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fr-HT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CARIBBEAN PORT SERVICE </a:t>
            </a:r>
          </a:p>
        </p:txBody>
      </p:sp>
      <p:sp>
        <p:nvSpPr>
          <p:cNvPr id="212" name="Shape 212"/>
          <p:cNvSpPr txBox="1"/>
          <p:nvPr>
            <p:ph idx="1" type="body"/>
          </p:nvPr>
        </p:nvSpPr>
        <p:spPr>
          <a:xfrm>
            <a:off x="457200" y="1295400"/>
            <a:ext cx="8229600" cy="4830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CPS – ACTIONNAIRES: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Philippe Coles – Président				25%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Edouard Baussan –Vice Président		25%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Georges Roumain – Secrétaire-Trésorier	50%</a:t>
            </a:r>
          </a:p>
          <a:p>
            <a:pPr indent="-228600" lvl="2" marL="11430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Mandataire d’autre membres de l’Amarh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Société créer le 10 Mars2015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(Réf: Moniteur du 5 Novembre 2015, No. 212)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Recoit l’autorisation du Directeur Général de l’APN de prendre le controle du port public de PauP en Octobre 2015!</a:t>
            </a:r>
          </a:p>
        </p:txBody>
      </p:sp>
      <p:sp>
        <p:nvSpPr>
          <p:cNvPr id="213" name="Shape 213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CFE2F3"/>
        </a:solidFill>
      </p:bgPr>
    </p:bg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fr-HT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CARIBBEAN PORT SERVICE </a:t>
            </a:r>
          </a:p>
        </p:txBody>
      </p:sp>
      <p:sp>
        <p:nvSpPr>
          <p:cNvPr id="219" name="Shape 21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CPS est autorisé a opérer le nouveau Quai Nord et des grues sans l’accord du Conseil d’Administration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CPS annonce son ouverture le 18 Décembre 2015, avant meme l’inauguration du Quai Nord par l’APN!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L’APN a contruit le quai nord en investissant $80m et inaugure le Quai le 22 janvier 2016!</a:t>
            </a:r>
          </a:p>
        </p:txBody>
      </p:sp>
      <p:sp>
        <p:nvSpPr>
          <p:cNvPr id="220" name="Shape 22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9FC5E8"/>
        </a:solidFill>
      </p:bgPr>
    </p:bg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" name="Shape 22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62200" y="457200"/>
            <a:ext cx="4301952" cy="6087804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Shape 22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CFE2F3"/>
        </a:solidFill>
      </p:bgPr>
    </p:bg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fr-HT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CARIBBEAN PORT SERVICE </a:t>
            </a:r>
          </a:p>
        </p:txBody>
      </p:sp>
      <p:sp>
        <p:nvSpPr>
          <p:cNvPr id="232" name="Shape 23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Comment la CPS a t-elle obtenu l’autorisation exlusive d’opérer le quai conteneur de l’APN sans: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L’accord du Conseil d’Administration de l’APN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L’accord préalable de CEMEP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L’accord de la Cour Supérieur des Comptes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 processus d’appel d’offre ouvert et transparent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 est le contrat de concession entre l’APN et CPS?</a:t>
            </a:r>
          </a:p>
        </p:txBody>
      </p:sp>
      <p:sp>
        <p:nvSpPr>
          <p:cNvPr id="233" name="Shape 233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CFE2F3"/>
        </a:solidFill>
      </p:bgPr>
    </p:bg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/>
          <p:nvPr>
            <p:ph type="title"/>
          </p:nvPr>
        </p:nvSpPr>
        <p:spPr>
          <a:xfrm>
            <a:off x="457200" y="122238"/>
            <a:ext cx="7543800" cy="71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DECSA - Démurrage et Collection SA</a:t>
            </a:r>
          </a:p>
        </p:txBody>
      </p:sp>
      <p:sp>
        <p:nvSpPr>
          <p:cNvPr id="240" name="Shape 240"/>
          <p:cNvSpPr txBox="1"/>
          <p:nvPr>
            <p:ph idx="1" type="body"/>
          </p:nvPr>
        </p:nvSpPr>
        <p:spPr>
          <a:xfrm>
            <a:off x="949325" y="1447800"/>
            <a:ext cx="7659687" cy="4649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Société Anonyme créeen Septembre 2001 </a:t>
            </a:r>
            <a:r>
              <a:rPr b="0" i="0" lang="fr-HT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(Réf: Moniteur du 13 Novembre 2003, No. 86)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Collecte 100% des frais de Surestarie ou démurrage (Utilisation de Conteneurs) pour les lignes maritimes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L’Accords entre DECSA et les lignes demeurent </a:t>
            </a:r>
            <a:r>
              <a:rPr b="1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 “secret”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Les tarifs sont parmi les plus chérs de la Caraïbes.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L’APN n’a jamais approuvé ce contrat</a:t>
            </a:r>
          </a:p>
        </p:txBody>
      </p:sp>
      <p:sp>
        <p:nvSpPr>
          <p:cNvPr id="241" name="Shape 241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type="ctrTitle"/>
          </p:nvPr>
        </p:nvSpPr>
        <p:spPr>
          <a:xfrm>
            <a:off x="918925" y="1034150"/>
            <a:ext cx="7623300" cy="123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fr-HT" sz="4400" u="none" cap="none" strike="noStrike">
                <a:solidFill>
                  <a:srgbClr val="F3F3F3"/>
                </a:solidFill>
                <a:latin typeface="Calibri"/>
                <a:ea typeface="Calibri"/>
                <a:cs typeface="Calibri"/>
                <a:sym typeface="Calibri"/>
              </a:rPr>
              <a:t>Cartel du Port</a:t>
            </a:r>
          </a:p>
        </p:txBody>
      </p:sp>
      <p:sp>
        <p:nvSpPr>
          <p:cNvPr id="111" name="Shape 111"/>
          <p:cNvSpPr txBox="1"/>
          <p:nvPr>
            <p:ph idx="1" type="subTitle"/>
          </p:nvPr>
        </p:nvSpPr>
        <p:spPr>
          <a:xfrm>
            <a:off x="1023200" y="2870700"/>
            <a:ext cx="7848600" cy="360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fr-HT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Exposé sur la corruption au Quai Public APN</a:t>
            </a:r>
          </a:p>
          <a:p>
            <a:pPr indent="0" lvl="0" marL="0" marR="0" rtl="0" algn="ctr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fr-HT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 Fonctionnement d’un Cartel </a:t>
            </a:r>
          </a:p>
          <a:p>
            <a:pPr indent="0" lvl="0" marL="0" marR="0" rtl="0" algn="ctr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"/>
              <a:buNone/>
            </a:pPr>
            <a:r>
              <a:rPr b="1" lang="fr-HT" sz="1200" u="sng">
                <a:solidFill>
                  <a:srgbClr val="0000FF"/>
                </a:solidFill>
                <a:hlinkClick r:id="rId4"/>
              </a:rPr>
              <a:t>PHOTO</a:t>
            </a:r>
            <a:r>
              <a:rPr b="1" lang="fr-HT" sz="1200">
                <a:solidFill>
                  <a:srgbClr val="0000FF"/>
                </a:solidFill>
              </a:rPr>
              <a:t>: PORT DE MIRAGOANE</a:t>
            </a:r>
          </a:p>
          <a:p>
            <a:pPr indent="0" lvl="0" marL="0" marR="0" rtl="0" algn="r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fr-HT" sz="1200" u="sng" cap="none" strike="noStrik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Mars 2016</a:t>
            </a:r>
          </a:p>
          <a:p>
            <a:pPr indent="0" lvl="0" marL="0" marR="0" rtl="0" algn="r">
              <a:lnSpc>
                <a:spcPct val="80000"/>
              </a:lnSpc>
              <a:spcBef>
                <a:spcPts val="24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1" i="0" lang="fr-HT" sz="1200" u="sng" cap="none" strike="noStrik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Port-au-Prince, Haïti</a:t>
            </a:r>
          </a:p>
        </p:txBody>
      </p:sp>
      <p:sp>
        <p:nvSpPr>
          <p:cNvPr id="112" name="Shape 112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CFE2F3"/>
        </a:solidFill>
      </p:bgPr>
    </p:bg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/>
          <p:nvPr>
            <p:ph type="title"/>
          </p:nvPr>
        </p:nvSpPr>
        <p:spPr>
          <a:xfrm>
            <a:off x="457200" y="122238"/>
            <a:ext cx="7543800" cy="71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DECSA - Démurrage et Collection SA</a:t>
            </a:r>
          </a:p>
        </p:txBody>
      </p:sp>
      <p:sp>
        <p:nvSpPr>
          <p:cNvPr id="248" name="Shape 248"/>
          <p:cNvSpPr txBox="1"/>
          <p:nvPr>
            <p:ph idx="1" type="body"/>
          </p:nvPr>
        </p:nvSpPr>
        <p:spPr>
          <a:xfrm>
            <a:off x="457200" y="1719263"/>
            <a:ext cx="8458200" cy="44116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Actionnaires DECSA</a:t>
            </a:r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M. Édouard </a:t>
            </a:r>
            <a:r>
              <a:rPr b="0" i="0" lang="fr-HT" sz="28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Baussan</a:t>
            </a:r>
            <a:r>
              <a:rPr b="0" i="0" lang="fr-HT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	80 actions 		66%</a:t>
            </a:r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AGEMAR SA  			20 actions 		17%</a:t>
            </a:r>
          </a:p>
          <a:p>
            <a: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Représenté par M. Édouard </a:t>
            </a:r>
            <a:r>
              <a:rPr b="0" i="0" lang="fr-HT" sz="24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Baussan</a:t>
            </a:r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ENMARCOLDA SA 		20 actions 		17%</a:t>
            </a:r>
          </a:p>
          <a:p>
            <a: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Représenté par M. Wilhem </a:t>
            </a:r>
            <a:r>
              <a:rPr b="0" i="0" lang="fr-HT" sz="24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Lemke</a:t>
            </a:r>
          </a:p>
          <a:p>
            <a: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Président de la DECSA: M. Édouard </a:t>
            </a:r>
            <a:r>
              <a:rPr b="0" i="0" lang="fr-HT" sz="32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Baussan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Shape 249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CFE2F3"/>
        </a:solidFill>
      </p:bgPr>
    </p:bg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/>
          <p:nvPr>
            <p:ph type="title"/>
          </p:nvPr>
        </p:nvSpPr>
        <p:spPr>
          <a:xfrm>
            <a:off x="304800" y="152400"/>
            <a:ext cx="7696199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DECSA - Démurrage et Collection SA</a:t>
            </a:r>
          </a:p>
        </p:txBody>
      </p:sp>
      <p:sp>
        <p:nvSpPr>
          <p:cNvPr id="256" name="Shape 25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Les mêmes propriétaires de la DECSA sont à la fois des agents maritimes de l’AMARH et propriétaires de l’OPR.</a:t>
            </a:r>
          </a:p>
          <a:p>
            <a:pPr indent="-342900" lvl="0" marL="342900" marR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DECSA a été convoqué par la Chambre de Commerce le en Oct. 2010 to pour répondre aux multiples plaintes des importateurs et usagers du port.</a:t>
            </a:r>
          </a:p>
          <a:p>
            <a:pPr indent="-342900" lvl="0" marL="342900" marR="0" rtl="0" algn="l">
              <a:spcBef>
                <a:spcPts val="52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DECSA profite de l’inefficacité des terminaux conteneurs privés (qui appartiennent au Cartel) pour facturer d’avantage les importateurs.</a:t>
            </a:r>
          </a:p>
        </p:txBody>
      </p:sp>
      <p:sp>
        <p:nvSpPr>
          <p:cNvPr id="257" name="Shape 257"/>
          <p:cNvSpPr txBox="1"/>
          <p:nvPr/>
        </p:nvSpPr>
        <p:spPr>
          <a:xfrm>
            <a:off x="1066800" y="1981200"/>
            <a:ext cx="7467600" cy="2017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Shape 258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CFE2F3"/>
        </a:solidFill>
      </p:bgPr>
    </p:bg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/>
          <p:nvPr>
            <p:ph type="title"/>
          </p:nvPr>
        </p:nvSpPr>
        <p:spPr>
          <a:xfrm>
            <a:off x="228600" y="122238"/>
            <a:ext cx="7848599" cy="10699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Terminaux Privés au Quai Public</a:t>
            </a:r>
            <a:b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PAP</a:t>
            </a:r>
          </a:p>
        </p:txBody>
      </p:sp>
      <p:sp>
        <p:nvSpPr>
          <p:cNvPr id="265" name="Shape 26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International Maritime Terminal SA (IMT):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Édouard </a:t>
            </a:r>
            <a:r>
              <a:rPr b="0" i="0" lang="fr-HT" sz="22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Baussan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Wilhelm </a:t>
            </a:r>
            <a:r>
              <a:rPr b="0" i="0" lang="fr-HT" sz="22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Lemke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Haïti Terminal SA (HT):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Jean Claude </a:t>
            </a:r>
            <a:r>
              <a:rPr b="0" i="0" lang="fr-HT" sz="22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Nadal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Georges </a:t>
            </a:r>
            <a:r>
              <a:rPr b="0" i="0" lang="fr-HT" sz="22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Roumain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Ronald et Eric </a:t>
            </a:r>
            <a:r>
              <a:rPr b="0" i="0" lang="fr-HT" sz="22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Madsen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Maritime Logistics of Haïti (MLH):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4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Philipe </a:t>
            </a:r>
            <a:r>
              <a:rPr b="0" i="0" lang="fr-HT" sz="22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Coles</a:t>
            </a:r>
            <a:r>
              <a:rPr b="0" i="0" lang="fr-HT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266" name="Shape 26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CFE2F3"/>
        </a:solidFill>
      </p:bgPr>
    </p:bg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Terminaux Privés au Quai Public</a:t>
            </a:r>
            <a:b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PAP</a:t>
            </a:r>
          </a:p>
        </p:txBody>
      </p:sp>
      <p:sp>
        <p:nvSpPr>
          <p:cNvPr id="273" name="Shape 273"/>
          <p:cNvSpPr txBox="1"/>
          <p:nvPr>
            <p:ph idx="1" type="body"/>
          </p:nvPr>
        </p:nvSpPr>
        <p:spPr>
          <a:xfrm>
            <a:off x="533400" y="1676400"/>
            <a:ext cx="8077199" cy="50291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Monopole De Facto – les conteneurs de PAP passe par ces 3 terminaux qui contrôlent le quai public de PAP:</a:t>
            </a:r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International Maritime Terminal SA (IMT)</a:t>
            </a:r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Haïti Terminal SA (HT)</a:t>
            </a:r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Maritime Logistics of Haïti (MLH)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Les 3 terminaux louent l’espace de la DGI avec le support de l’APN.  Il n’y a pas d’espace disponible pour d’autres opérateurs.</a:t>
            </a:r>
          </a:p>
        </p:txBody>
      </p:sp>
      <p:sp>
        <p:nvSpPr>
          <p:cNvPr id="274" name="Shape 27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CFE2F3"/>
        </a:solidFill>
      </p:bgPr>
    </p:bg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 txBox="1"/>
          <p:nvPr>
            <p:ph type="title"/>
          </p:nvPr>
        </p:nvSpPr>
        <p:spPr>
          <a:xfrm>
            <a:off x="457200" y="122238"/>
            <a:ext cx="7543800" cy="868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fr-HT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Cartel du Port</a:t>
            </a:r>
          </a:p>
        </p:txBody>
      </p:sp>
      <p:sp>
        <p:nvSpPr>
          <p:cNvPr id="281" name="Shape 281"/>
          <p:cNvSpPr txBox="1"/>
          <p:nvPr>
            <p:ph idx="1" type="body"/>
          </p:nvPr>
        </p:nvSpPr>
        <p:spPr>
          <a:xfrm>
            <a:off x="533400" y="1524000"/>
            <a:ext cx="8077199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résumé, le Cartel du Port contrôle tous les aspects du secteur portuaire et devient incontournable.  Ce cartel maintient </a:t>
            </a:r>
            <a:r>
              <a:rPr b="0" i="0" lang="fr-HT" sz="22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une opacité</a:t>
            </a:r>
            <a:r>
              <a:rPr b="0" i="0" lang="fr-HT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des opérations portuaires en s’impliquant dans: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les lignes maritimes et les navires (Agences Maritimes/AMARH)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Les Barges temporaires (OPR)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 débarquement et manutention  (OPR)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Les opération du Quai Nord conténeurs (CPS)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 surestarie - démurrage (DECSA).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fr-HT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L’entreposage et le transport routier (Terminaux Privés)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Cette situation de conflit d’intérêt est profitable seulement pour le Cartel et certains administrateurs publics.</a:t>
            </a:r>
          </a:p>
        </p:txBody>
      </p:sp>
      <p:sp>
        <p:nvSpPr>
          <p:cNvPr id="282" name="Shape 282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CFE2F3"/>
        </a:solidFill>
      </p:bgPr>
    </p:bg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Shape 28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981200"/>
            <a:ext cx="8686800" cy="4713287"/>
          </a:xfrm>
          <a:prstGeom prst="rect">
            <a:avLst/>
          </a:prstGeom>
          <a:solidFill>
            <a:srgbClr val="FFFF00"/>
          </a:solidFill>
          <a:ln>
            <a:noFill/>
          </a:ln>
        </p:spPr>
      </p:pic>
      <p:sp>
        <p:nvSpPr>
          <p:cNvPr id="289" name="Shape 289"/>
          <p:cNvSpPr txBox="1"/>
          <p:nvPr>
            <p:ph idx="2" type="body"/>
          </p:nvPr>
        </p:nvSpPr>
        <p:spPr>
          <a:xfrm>
            <a:off x="457200" y="3998912"/>
            <a:ext cx="8229600" cy="21320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4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Shape 290"/>
          <p:cNvSpPr txBox="1"/>
          <p:nvPr/>
        </p:nvSpPr>
        <p:spPr>
          <a:xfrm>
            <a:off x="228600" y="304800"/>
            <a:ext cx="7543800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fr-HT" sz="3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Cartel du Port</a:t>
            </a:r>
          </a:p>
          <a:p>
            <a:pPr indent="0" lvl="0" marL="0" marR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SzPct val="25000"/>
              <a:buNone/>
            </a:pPr>
            <a:r>
              <a:rPr b="1" i="0" lang="fr-HT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Les Activités du Cartel au Quai Public de P-au-P</a:t>
            </a:r>
          </a:p>
        </p:txBody>
      </p:sp>
      <p:sp>
        <p:nvSpPr>
          <p:cNvPr id="291" name="Shape 291"/>
          <p:cNvSpPr txBox="1"/>
          <p:nvPr/>
        </p:nvSpPr>
        <p:spPr>
          <a:xfrm>
            <a:off x="5715000" y="6019800"/>
            <a:ext cx="1371599" cy="214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fr-HT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DECSA</a:t>
            </a:r>
          </a:p>
        </p:txBody>
      </p:sp>
      <p:sp>
        <p:nvSpPr>
          <p:cNvPr id="292" name="Shape 292"/>
          <p:cNvSpPr txBox="1"/>
          <p:nvPr/>
        </p:nvSpPr>
        <p:spPr>
          <a:xfrm>
            <a:off x="3581400" y="5943600"/>
            <a:ext cx="838199" cy="214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fr-HT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CPS</a:t>
            </a:r>
          </a:p>
        </p:txBody>
      </p:sp>
      <p:sp>
        <p:nvSpPr>
          <p:cNvPr id="293" name="Shape 293"/>
          <p:cNvSpPr txBox="1"/>
          <p:nvPr>
            <p:ph idx="12" type="sldNum"/>
          </p:nvPr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CFE2F3"/>
        </a:solidFill>
      </p:bgPr>
    </p:bg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 txBox="1"/>
          <p:nvPr>
            <p:ph type="title"/>
          </p:nvPr>
        </p:nvSpPr>
        <p:spPr>
          <a:xfrm>
            <a:off x="457200" y="122238"/>
            <a:ext cx="7543800" cy="868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fr-HT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Cartel du Port</a:t>
            </a:r>
          </a:p>
        </p:txBody>
      </p:sp>
      <p:sp>
        <p:nvSpPr>
          <p:cNvPr id="300" name="Shape 300"/>
          <p:cNvSpPr txBox="1"/>
          <p:nvPr>
            <p:ph idx="1" type="body"/>
          </p:nvPr>
        </p:nvSpPr>
        <p:spPr>
          <a:xfrm>
            <a:off x="381000" y="11430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controllant le Directeur Générale, ce Cartel prend contrôle des biens de l’Etat et les exploitent à leur profit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 Cartel souhaite garder le DG actuel, Alix Célestin, a son poste afin de controller le plus grand port du pays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 Cartel exerce un contrôle absolu sur le DG Alix Célestin.</a:t>
            </a:r>
          </a:p>
        </p:txBody>
      </p:sp>
      <p:sp>
        <p:nvSpPr>
          <p:cNvPr id="301" name="Shape 301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CFE2F3"/>
        </a:solidFill>
      </p:bgPr>
    </p:bg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fr-HT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Implication - corruption</a:t>
            </a:r>
          </a:p>
        </p:txBody>
      </p:sp>
      <p:sp>
        <p:nvSpPr>
          <p:cNvPr id="308" name="Shape 30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 Cartel du Port fonctionne au détriment du gouvernement actuel </a:t>
            </a: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 </a:t>
            </a:r>
            <a:r>
              <a:rPr b="0" i="0" lang="fr-HT" sz="32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 le plus grand corrupteur de l’APN.</a:t>
            </a: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L’APN à été et est jusqu’à présentla caisse noire de l’Administration Martelly-Paul et la 1ere source de financement de la campagne de Jovenel Moise.  Toutes les transactions passent directement par Alix Célestin et les membres du Cartel.</a:t>
            </a:r>
          </a:p>
        </p:txBody>
      </p:sp>
      <p:sp>
        <p:nvSpPr>
          <p:cNvPr id="309" name="Shape 309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type="title"/>
          </p:nvPr>
        </p:nvSpPr>
        <p:spPr>
          <a:xfrm>
            <a:off x="457200" y="122238"/>
            <a:ext cx="7543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fr-HT" sz="4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 Secteur Portuaire Haitien</a:t>
            </a:r>
          </a:p>
        </p:txBody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635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fr-HT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Malgré que le secteur portuaire national soit composé de plusieurs acteurs, il existe </a:t>
            </a:r>
            <a:r>
              <a:rPr b="0" i="0" lang="fr-HT" sz="28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 Cartel à l’intérieur de ce secteur qui, avec la complicité d’un DG de l’APN corrompu, fait la loi et fait main basse sur toutes les activités portuaires </a:t>
            </a:r>
            <a:r>
              <a:rPr b="0" i="0" lang="fr-HT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du plus grand port de la République, le Quai Public de Port-au-Prince dans leurs  propres intérêts financiers.</a:t>
            </a:r>
          </a:p>
          <a:p>
            <a:pPr indent="0" lvl="0" marL="63500" marR="0" rtl="0" algn="l">
              <a:spcBef>
                <a:spcPts val="56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fr-HT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Ce Cartel facilite l’utilisation de fonds publics par le DG de l’APN pour financer les activités privés de l’Administration Martelly (Carnaval-Elections-Manif.) </a:t>
            </a:r>
          </a:p>
        </p:txBody>
      </p:sp>
      <p:sp>
        <p:nvSpPr>
          <p:cNvPr id="120" name="Shape 12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CFE2F3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457200" y="122238"/>
            <a:ext cx="7543800" cy="10969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fr-HT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CARTEL DU PORT</a:t>
            </a:r>
          </a:p>
        </p:txBody>
      </p:sp>
      <p:sp>
        <p:nvSpPr>
          <p:cNvPr id="127" name="Shape 127"/>
          <p:cNvSpPr/>
          <p:nvPr/>
        </p:nvSpPr>
        <p:spPr>
          <a:xfrm>
            <a:off x="381000" y="1219200"/>
            <a:ext cx="8382000" cy="4683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9999" y="0"/>
                </a:moveTo>
                <a:close/>
                <a:lnTo>
                  <a:pt x="-9999" y="120000"/>
                </a:lnTo>
              </a:path>
              <a:path extrusionOk="0" fill="none" h="120000" w="120000">
                <a:moveTo>
                  <a:pt x="-9999" y="22500"/>
                </a:moveTo>
                <a:lnTo>
                  <a:pt x="-45999" y="135000"/>
                </a:lnTo>
              </a:path>
            </a:pathLst>
          </a:custGeom>
          <a:noFill/>
          <a:ln>
            <a:noFill/>
          </a:ln>
        </p:spPr>
        <p:txBody>
          <a:bodyPr anchorCtr="1" anchor="ctr" bIns="45700" lIns="91425" rIns="91425" tIns="45700">
            <a:noAutofit/>
          </a:bodyPr>
          <a:lstStyle/>
          <a:p>
            <a:pPr indent="-114300" lvl="1" marL="114300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b="1" i="0" lang="fr-HT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TEL</a:t>
            </a:r>
          </a:p>
          <a:p>
            <a:pPr indent="-114300" lvl="1" marL="1143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b="1" i="0" lang="fr-HT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AMARH</a:t>
            </a:r>
          </a:p>
          <a:p>
            <a:pPr indent="-114300" lvl="2" marL="2286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SzPct val="95454"/>
              <a:buFont typeface="Arial"/>
              <a:buChar char="•"/>
            </a:pPr>
            <a:r>
              <a:rPr b="1" i="0" lang="fr-HT" sz="1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AGENCES</a:t>
            </a:r>
          </a:p>
          <a:p>
            <a:pPr indent="-114300" lvl="2" marL="228600" marR="0" rtl="0" algn="l">
              <a:lnSpc>
                <a:spcPct val="75000"/>
              </a:lnSpc>
              <a:spcBef>
                <a:spcPts val="105"/>
              </a:spcBef>
              <a:spcAft>
                <a:spcPts val="0"/>
              </a:spcAft>
              <a:buClr>
                <a:schemeClr val="dk2"/>
              </a:buClr>
              <a:buSzPct val="95454"/>
              <a:buFont typeface="Arial"/>
              <a:buChar char="•"/>
            </a:pPr>
            <a:r>
              <a:rPr b="1" i="0" lang="fr-HT" sz="1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MARTIMES</a:t>
            </a:r>
          </a:p>
          <a:p>
            <a:pPr indent="-114300" lvl="2" marL="228600" marR="0" rtl="0" algn="l">
              <a:lnSpc>
                <a:spcPct val="75000"/>
              </a:lnSpc>
              <a:spcBef>
                <a:spcPts val="105"/>
              </a:spcBef>
              <a:spcAft>
                <a:spcPts val="0"/>
              </a:spcAft>
              <a:buClr>
                <a:schemeClr val="dk2"/>
              </a:buClr>
              <a:buSzPct val="95454"/>
              <a:buFont typeface="Arial"/>
              <a:buChar char="•"/>
            </a:pPr>
            <a:r>
              <a:rPr b="1" i="0" lang="fr-HT" sz="1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AMARH</a:t>
            </a:r>
          </a:p>
          <a:p>
            <a:pPr indent="-114300" lvl="2" marL="228600" marR="0" rtl="0" algn="l">
              <a:lnSpc>
                <a:spcPct val="75000"/>
              </a:lnSpc>
              <a:spcBef>
                <a:spcPts val="105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4300" lvl="2" marL="2286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b="1" i="0" lang="fr-HT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OPR</a:t>
            </a:r>
          </a:p>
          <a:p>
            <a:pPr indent="-114300" lvl="2" marL="228600" marR="0" rtl="0" algn="l">
              <a:lnSpc>
                <a:spcPct val="75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b="1" i="0" lang="fr-HT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DEBARQUEMENT </a:t>
            </a:r>
          </a:p>
          <a:p>
            <a:pPr indent="-114300" lvl="2" marL="228600" marR="0" rtl="0" algn="l">
              <a:lnSpc>
                <a:spcPct val="75000"/>
              </a:lnSpc>
              <a:spcBef>
                <a:spcPts val="9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b="1" i="0" lang="fr-HT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ET BARGES</a:t>
            </a:r>
          </a:p>
          <a:p>
            <a:pPr indent="-114300" lvl="2" marL="228600" marR="0" rtl="0" algn="l">
              <a:lnSpc>
                <a:spcPct val="75000"/>
              </a:lnSpc>
              <a:spcBef>
                <a:spcPts val="9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4300" lvl="2" marL="2286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b="1" i="0" lang="fr-HT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CPS</a:t>
            </a:r>
          </a:p>
          <a:p>
            <a:pPr indent="-114300" lvl="2" marL="228600" marR="0" rtl="0" algn="l">
              <a:lnSpc>
                <a:spcPct val="75000"/>
              </a:lnSpc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4300" lvl="2" marL="2286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b="1" i="0" lang="fr-HT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DECSA</a:t>
            </a:r>
          </a:p>
          <a:p>
            <a:pPr indent="-114300" lvl="2" marL="228600" marR="0" rtl="0" algn="l">
              <a:lnSpc>
                <a:spcPct val="75000"/>
              </a:lnSpc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4300" lvl="2" marL="2286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SzPct val="95454"/>
              <a:buFont typeface="Arial"/>
              <a:buChar char="•"/>
            </a:pPr>
            <a:r>
              <a:rPr b="1" i="0" lang="fr-HT" sz="1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TERMINAUX</a:t>
            </a:r>
          </a:p>
          <a:p>
            <a:pPr indent="-114300" lvl="2" marL="228600" marR="0" rtl="0" algn="l">
              <a:lnSpc>
                <a:spcPct val="75000"/>
              </a:lnSpc>
              <a:spcBef>
                <a:spcPts val="105"/>
              </a:spcBef>
              <a:spcAft>
                <a:spcPts val="0"/>
              </a:spcAft>
              <a:buClr>
                <a:schemeClr val="dk2"/>
              </a:buClr>
              <a:buSzPct val="95454"/>
              <a:buFont typeface="Arial"/>
              <a:buChar char="•"/>
            </a:pPr>
            <a:r>
              <a:rPr b="1" i="0" lang="fr-HT" sz="1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PRIVES</a:t>
            </a:r>
          </a:p>
          <a:p>
            <a:pPr indent="-114300" lvl="2" marL="228600" marR="0" rtl="0" algn="l">
              <a:lnSpc>
                <a:spcPct val="75000"/>
              </a:lnSpc>
              <a:spcBef>
                <a:spcPts val="105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4300" lvl="2" marL="2286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b="1" i="0" lang="fr-HT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DG AP</a:t>
            </a:r>
            <a:r>
              <a:rPr b="1" lang="fr-HT" sz="1800">
                <a:solidFill>
                  <a:schemeClr val="dk2"/>
                </a:solidFill>
              </a:rPr>
              <a:t>CAR</a:t>
            </a:r>
            <a:r>
              <a:rPr b="1" i="0" lang="fr-HT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</a:p>
          <a:p>
            <a:pPr indent="-114300" lvl="2" marL="2286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Shape 128"/>
          <p:cNvSpPr txBox="1"/>
          <p:nvPr>
            <p:ph idx="12" type="sldNum"/>
          </p:nvPr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CFE2F3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fr-HT" sz="395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Les Agents et les Lignes Maritimes - Amarh</a:t>
            </a:r>
          </a:p>
        </p:txBody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x="534987" y="1676400"/>
            <a:ext cx="8074024" cy="46481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AGEMAR  – Antillean Marine, Maersk, Gulf South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ENMARCOLDA – Crowley, CSAV, Hapag Lloyd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HAITI SHIPPING – UBC, freight forwarder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ANTOINE HOGARTH – NYK Line, P&amp;I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MADSEN EX – IMP – P&amp;O Nedloyd, Hamburg Sul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NADAL – Zim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THEBAUD STEAMSHIP – DOWA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ETS. JB VITAL – CMA CGM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RVAM – Crimson Shipping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2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CIMEX – MSC</a:t>
            </a:r>
          </a:p>
        </p:txBody>
      </p:sp>
      <p:sp>
        <p:nvSpPr>
          <p:cNvPr id="136" name="Shape 13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CFE2F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type="title"/>
          </p:nvPr>
        </p:nvSpPr>
        <p:spPr>
          <a:xfrm>
            <a:off x="152400" y="152400"/>
            <a:ext cx="8534399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fr-HT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AMARH</a:t>
            </a:r>
            <a:r>
              <a:rPr b="0" i="0" lang="fr-HT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</a:t>
            </a: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Association Maritime d’Haïti</a:t>
            </a:r>
          </a:p>
        </p:txBody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x="609600" y="1371600"/>
            <a:ext cx="8001000" cy="52577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Noto Sans Symbols"/>
              <a:buNone/>
            </a:pPr>
            <a:r>
              <a:rPr b="0" i="0" lang="fr-H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L’Association Maritime d’Haïti (AMARH), est formée de quelques agences maritimes et un terminal conteneur privé à Port-au-Prince.  Ils sont:</a:t>
            </a:r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4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AGEMAR</a:t>
            </a:r>
            <a:r>
              <a:rPr b="0" i="0" lang="fr-H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S.A. (AGENCE MARITIMES REUNIES S.A.) </a:t>
            </a:r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Noto Sans Symbols"/>
              <a:buNone/>
            </a:pPr>
            <a:r>
              <a:rPr b="0" i="0" lang="fr-H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Représenté par M. </a:t>
            </a:r>
            <a:r>
              <a:rPr b="0" i="0" lang="fr-HT" sz="24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Édouard Baussan</a:t>
            </a:r>
            <a:r>
              <a:rPr b="0" i="0" lang="fr-H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et Jean Philippe Baussan</a:t>
            </a:r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4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ENMARCOLDA</a:t>
            </a:r>
            <a:r>
              <a:rPr b="0" i="0" lang="fr-H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S.A. (LES ENTREPRISES MARITIMES ET COMMERCIALES LIONEL D’ADESKY</a:t>
            </a:r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Noto Sans Symbols"/>
              <a:buNone/>
            </a:pPr>
            <a:r>
              <a:rPr b="0" i="0" lang="fr-H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Représenté par M. Wilhem </a:t>
            </a:r>
            <a:r>
              <a:rPr b="0" i="0" lang="fr-HT" sz="24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Lemke</a:t>
            </a:r>
            <a:r>
              <a:rPr b="0" i="0" lang="fr-H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et Jeff D’Adesky</a:t>
            </a:r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4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CIMEX</a:t>
            </a:r>
            <a:r>
              <a:rPr b="0" i="0" lang="fr-H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SA</a:t>
            </a:r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Noto Sans Symbols"/>
              <a:buNone/>
            </a:pPr>
            <a:r>
              <a:rPr b="0" i="0" lang="fr-H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Représenté par M. </a:t>
            </a:r>
            <a:r>
              <a:rPr b="0" i="0" lang="fr-HT" sz="24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Philipe</a:t>
            </a:r>
            <a:r>
              <a:rPr b="0" i="0" lang="fr-H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fr-HT" sz="24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Coles</a:t>
            </a:r>
            <a:r>
              <a:rPr b="0" i="0" lang="fr-H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et Vich Coles</a:t>
            </a:r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MAISON ANTOINE HOGARTH</a:t>
            </a:r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Noto Sans Symbols"/>
              <a:buNone/>
            </a:pPr>
            <a:r>
              <a:rPr b="0" i="0" lang="fr-H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Représenté par M. </a:t>
            </a:r>
            <a:r>
              <a:rPr b="0" i="0" lang="fr-HT" sz="24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Antoine et Maurice Hogarth</a:t>
            </a:r>
          </a:p>
        </p:txBody>
      </p:sp>
      <p:sp>
        <p:nvSpPr>
          <p:cNvPr id="144" name="Shape 14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CFE2F3"/>
        </a:soli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>
            <p:ph type="title"/>
          </p:nvPr>
        </p:nvSpPr>
        <p:spPr>
          <a:xfrm>
            <a:off x="152400" y="122238"/>
            <a:ext cx="7848599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AMARH - Association Maritime d’Haïti</a:t>
            </a:r>
          </a:p>
        </p:txBody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457200" y="1295400"/>
            <a:ext cx="8686800" cy="48767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909"/>
              <a:buFont typeface="Arial"/>
              <a:buChar char="•"/>
            </a:pPr>
            <a:r>
              <a:rPr b="0" i="0" lang="fr-HT" sz="22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MADSEN EXPORT-IMPORT S.A.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Noto Sans Symbols"/>
              <a:buNone/>
            </a:pPr>
            <a:r>
              <a:rPr b="0" i="0" lang="fr-HT" sz="22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Représenté par M. </a:t>
            </a:r>
            <a:r>
              <a:rPr b="0" i="0" lang="fr-HT" sz="222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Ronald Madsen </a:t>
            </a:r>
            <a:r>
              <a:rPr b="0" i="0" lang="fr-HT" sz="22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 Eric Madsen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370"/>
              </a:spcBef>
              <a:spcAft>
                <a:spcPts val="0"/>
              </a:spcAft>
              <a:buClr>
                <a:schemeClr val="dk1"/>
              </a:buClr>
              <a:buSzPct val="97368"/>
              <a:buFont typeface="Arial"/>
              <a:buChar char="•"/>
            </a:pPr>
            <a:r>
              <a:rPr b="0" i="0" lang="fr-HT" sz="18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HAITI SHIPPING S.A. 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37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Noto Sans Symbols"/>
              <a:buNone/>
            </a:pPr>
            <a:r>
              <a:rPr b="0" i="0" lang="fr-HT" sz="18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Représenté par M. </a:t>
            </a:r>
            <a:r>
              <a:rPr b="0" i="0" lang="fr-HT" sz="185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Harry Bretous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909"/>
              <a:buFont typeface="Arial"/>
              <a:buChar char="•"/>
            </a:pPr>
            <a:r>
              <a:rPr b="0" i="0" lang="fr-HT" sz="22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NADAL S.A.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Noto Sans Symbols"/>
              <a:buNone/>
            </a:pPr>
            <a:r>
              <a:rPr b="0" i="0" lang="fr-HT" sz="22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Représenté par M. </a:t>
            </a:r>
            <a:r>
              <a:rPr b="0" i="0" lang="fr-HT" sz="222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Jean-Claude Nadal </a:t>
            </a:r>
            <a:r>
              <a:rPr b="0" i="0" lang="fr-HT" sz="22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 Christine Nadal Theard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909"/>
              <a:buFont typeface="Arial"/>
              <a:buChar char="•"/>
            </a:pPr>
            <a:r>
              <a:rPr b="0" i="0" lang="fr-HT" sz="22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THEBAUD STEAMSHIP S.A.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Noto Sans Symbols"/>
              <a:buNone/>
            </a:pPr>
            <a:r>
              <a:rPr b="0" i="0" lang="fr-HT" sz="22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Représenté par M. </a:t>
            </a:r>
            <a:r>
              <a:rPr b="0" i="0" lang="fr-HT" sz="222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Patrick Thebaud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909"/>
              <a:buFont typeface="Arial"/>
              <a:buChar char="•"/>
            </a:pPr>
            <a:r>
              <a:rPr b="0" i="0" lang="fr-HT" sz="22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ETS. JB VITAL &amp; CO.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Noto Sans Symbols"/>
              <a:buNone/>
            </a:pPr>
            <a:r>
              <a:rPr b="0" i="0" lang="fr-HT" sz="22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Représenté par Mme. </a:t>
            </a:r>
            <a:r>
              <a:rPr b="0" i="0" lang="fr-HT" sz="222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Stéphane Vital </a:t>
            </a:r>
            <a:r>
              <a:rPr b="0" i="0" lang="fr-HT" sz="22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 Geoffrey Handal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909"/>
              <a:buFont typeface="Arial"/>
              <a:buChar char="•"/>
            </a:pPr>
            <a:r>
              <a:rPr b="0" i="0" lang="fr-HT" sz="22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RVAM (REGINALD VILLARD AGENCE MARITIME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Noto Sans Symbols"/>
              <a:buNone/>
            </a:pPr>
            <a:r>
              <a:rPr b="0" i="0" lang="fr-HT" sz="22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Représenté par M. </a:t>
            </a:r>
            <a:r>
              <a:rPr b="0" i="0" lang="fr-HT" sz="222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Reginald Villard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909"/>
              <a:buFont typeface="Arial"/>
              <a:buChar char="•"/>
            </a:pPr>
            <a:r>
              <a:rPr b="0" i="0" lang="fr-HT" sz="22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HAITI TERMINAL SA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Noto Sans Symbols"/>
              <a:buNone/>
            </a:pPr>
            <a:r>
              <a:rPr b="0" i="0" lang="fr-HT" sz="22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Représenté par </a:t>
            </a:r>
            <a:r>
              <a:rPr b="0" i="0" lang="fr-HT" sz="222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M.George Roumain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370"/>
              </a:spcBef>
              <a:spcAft>
                <a:spcPts val="0"/>
              </a:spcAft>
              <a:buClr>
                <a:schemeClr val="dk1"/>
              </a:buClr>
              <a:buSzPct val="97368"/>
              <a:buFont typeface="Arial"/>
              <a:buNone/>
            </a:pPr>
            <a:r>
              <a:t/>
            </a:r>
            <a:endParaRPr b="0" i="0" sz="1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370"/>
              </a:spcBef>
              <a:buClr>
                <a:schemeClr val="dk1"/>
              </a:buClr>
              <a:buSzPct val="97368"/>
              <a:buFont typeface="Arial"/>
              <a:buNone/>
            </a:pPr>
            <a:r>
              <a:t/>
            </a:r>
            <a:endParaRPr b="0" i="0" sz="1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Shape 152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CFE2F3"/>
        </a:solidFill>
      </p:bgPr>
    </p:bg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type="title"/>
          </p:nvPr>
        </p:nvSpPr>
        <p:spPr>
          <a:xfrm>
            <a:off x="228600" y="122238"/>
            <a:ext cx="7772400" cy="71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AMARH - Association Maritime d’Haïti</a:t>
            </a:r>
          </a:p>
        </p:txBody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685800" y="1295400"/>
            <a:ext cx="7696199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Le Président de l’AMARH est: M. Édouard Baussan</a:t>
            </a:r>
          </a:p>
          <a:p>
            <a:pPr indent="0" lvl="0" marL="0" marR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AMARH fonctionne comme un cartel au lieu d’une association. Il n’y a pas de nouveaux membres, le cartel n’est pas ouvert a toutes les agences maritimes.  </a:t>
            </a:r>
          </a:p>
          <a:p>
            <a:pPr indent="0" lvl="0" marL="0" marR="0" rtl="0" algn="l">
              <a:spcBef>
                <a:spcPts val="52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Les agences faisant partie de ce groupe représentent une minorité du secteur, ils sont 9 sur plus de 40 (quarante) agences maritimes réparties sur le territoire national.  Cependant ce cartel contrôle plus de 90% du trafic des conteneurs de PaP</a:t>
            </a:r>
          </a:p>
        </p:txBody>
      </p:sp>
      <p:sp>
        <p:nvSpPr>
          <p:cNvPr id="160" name="Shape 16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CFE2F3"/>
        </a:solidFill>
      </p:bgPr>
    </p:bg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/>
          <p:nvPr>
            <p:ph type="title"/>
          </p:nvPr>
        </p:nvSpPr>
        <p:spPr>
          <a:xfrm>
            <a:off x="228600" y="122238"/>
            <a:ext cx="7772400" cy="71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fr-HT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AMARH - Association Maritime d’Haïti</a:t>
            </a:r>
          </a:p>
        </p:txBody>
      </p:sp>
      <p:sp>
        <p:nvSpPr>
          <p:cNvPr id="167" name="Shape 167"/>
          <p:cNvSpPr txBox="1"/>
          <p:nvPr>
            <p:ph idx="1" type="body"/>
          </p:nvPr>
        </p:nvSpPr>
        <p:spPr>
          <a:xfrm>
            <a:off x="457200" y="1719263"/>
            <a:ext cx="8229600" cy="46815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 Cartel a crée un monopole forçant tout le trafic de conteneurs a passer par le quai public de P-au-P (APN); un quai public actuellement sous l’emprise de l’OPR (Opérateurs Portuaires Réunis) et CPS (Caribbean Port Service), encore le même groupe.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Noto Sans Symbols"/>
              <a:buNone/>
            </a:pPr>
            <a:r>
              <a:t/>
            </a:r>
            <a:endParaRPr b="0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r-HT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 cartel a crée un monopole en bloquant tout effort de décentralisation dans ce secteur et empêche toutes velléités de compétitivité et encourage Le Directeur Général de l’APN a commettre des actes illlégaux.</a:t>
            </a:r>
          </a:p>
        </p:txBody>
      </p:sp>
      <p:sp>
        <p:nvSpPr>
          <p:cNvPr id="168" name="Shape 168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fr-HT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